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5122525" cy="21386800"/>
  <p:notesSz cx="6858000" cy="9144000"/>
  <p:defaultTextStyle>
    <a:defPPr>
      <a:defRPr lang="th-TH"/>
    </a:defPPr>
    <a:lvl1pPr marL="0" algn="l" defTabSz="2086204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1pPr>
    <a:lvl2pPr marL="1043102" algn="l" defTabSz="2086204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2pPr>
    <a:lvl3pPr marL="2086204" algn="l" defTabSz="2086204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3pPr>
    <a:lvl4pPr marL="3129305" algn="l" defTabSz="2086204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4pPr>
    <a:lvl5pPr marL="4172407" algn="l" defTabSz="2086204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5pPr>
    <a:lvl6pPr marL="5215509" algn="l" defTabSz="2086204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6pPr>
    <a:lvl7pPr marL="6258611" algn="l" defTabSz="2086204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7pPr>
    <a:lvl8pPr marL="7301713" algn="l" defTabSz="2086204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8pPr>
    <a:lvl9pPr marL="8344814" algn="l" defTabSz="2086204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36">
          <p15:clr>
            <a:srgbClr val="A4A3A4"/>
          </p15:clr>
        </p15:guide>
        <p15:guide id="2" pos="476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3BD55"/>
    <a:srgbClr val="FFB345"/>
    <a:srgbClr val="FFE209"/>
    <a:srgbClr val="ED7D21"/>
    <a:srgbClr val="CC3300"/>
    <a:srgbClr val="00A0E8"/>
    <a:srgbClr val="9966FF"/>
    <a:srgbClr val="FF3399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6" d="100"/>
          <a:sy n="36" d="100"/>
        </p:scale>
        <p:origin x="3108" y="96"/>
      </p:cViewPr>
      <p:guideLst>
        <p:guide orient="horz" pos="6736"/>
        <p:guide pos="4763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27T04:49:27.291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31277.06836"/>
      <inkml:brushProperty name="anchorY" value="-12858.42871"/>
      <inkml:brushProperty name="scaleFactor" value="0.5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27T04:49:39.386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33817.06641"/>
      <inkml:brushProperty name="anchorY" value="-15398.42871"/>
      <inkml:brushProperty name="scaleFactor" value="0.5"/>
    </inkml:brush>
  </inkml:definitions>
  <inkml:trace contextRef="#ctx0" brushRef="#br0">1 1 24575,'0'0'0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134190" y="6643771"/>
            <a:ext cx="12854146" cy="4584300"/>
          </a:xfrm>
        </p:spPr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2268379" y="12119186"/>
            <a:ext cx="10585768" cy="54655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431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0862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129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1724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215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2586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3017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3448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/>
              <a:t>คลิกเพื่อแก้ไขลักษณะชื่อเรื่องรองต้นแบบ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25005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61497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18133903" y="2673351"/>
            <a:ext cx="5626314" cy="56902750"/>
          </a:xfrm>
        </p:spPr>
        <p:txBody>
          <a:bodyPr vert="eaVert"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1249709" y="2673351"/>
            <a:ext cx="16632153" cy="56902750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97664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3135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194575" y="13743001"/>
            <a:ext cx="12854146" cy="4247656"/>
          </a:xfrm>
        </p:spPr>
        <p:txBody>
          <a:bodyPr anchor="t"/>
          <a:lstStyle>
            <a:lvl1pPr algn="l">
              <a:defRPr sz="9100" b="1" cap="all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194575" y="9064640"/>
            <a:ext cx="12854146" cy="4678361"/>
          </a:xfrm>
        </p:spPr>
        <p:txBody>
          <a:bodyPr anchor="b"/>
          <a:lstStyle>
            <a:lvl1pPr marL="0" indent="0">
              <a:buNone/>
              <a:defRPr sz="4600">
                <a:solidFill>
                  <a:schemeClr val="tx1">
                    <a:tint val="75000"/>
                  </a:schemeClr>
                </a:solidFill>
              </a:defRPr>
            </a:lvl1pPr>
            <a:lvl2pPr marL="1043102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2pPr>
            <a:lvl3pPr marL="2086204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3pPr>
            <a:lvl4pPr marL="312930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417240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521550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6258611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730171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834481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04349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1249710" y="15559889"/>
            <a:ext cx="11129234" cy="44016211"/>
          </a:xfrm>
        </p:spPr>
        <p:txBody>
          <a:bodyPr/>
          <a:lstStyle>
            <a:lvl1pPr>
              <a:defRPr sz="6400"/>
            </a:lvl1pPr>
            <a:lvl2pPr>
              <a:defRPr sz="5500"/>
            </a:lvl2pPr>
            <a:lvl3pPr>
              <a:defRPr sz="46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12630985" y="15559889"/>
            <a:ext cx="11129232" cy="44016211"/>
          </a:xfrm>
        </p:spPr>
        <p:txBody>
          <a:bodyPr/>
          <a:lstStyle>
            <a:lvl1pPr>
              <a:defRPr sz="6400"/>
            </a:lvl1pPr>
            <a:lvl2pPr>
              <a:defRPr sz="5500"/>
            </a:lvl2pPr>
            <a:lvl3pPr>
              <a:defRPr sz="46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16452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56126" y="856464"/>
            <a:ext cx="13610273" cy="3564467"/>
          </a:xfrm>
        </p:spPr>
        <p:txBody>
          <a:bodyPr/>
          <a:lstStyle>
            <a:lvl1pPr>
              <a:defRPr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756126" y="4787278"/>
            <a:ext cx="6681741" cy="1995110"/>
          </a:xfrm>
        </p:spPr>
        <p:txBody>
          <a:bodyPr anchor="b"/>
          <a:lstStyle>
            <a:lvl1pPr marL="0" indent="0">
              <a:buNone/>
              <a:defRPr sz="5500" b="1"/>
            </a:lvl1pPr>
            <a:lvl2pPr marL="1043102" indent="0">
              <a:buNone/>
              <a:defRPr sz="4600" b="1"/>
            </a:lvl2pPr>
            <a:lvl3pPr marL="2086204" indent="0">
              <a:buNone/>
              <a:defRPr sz="4100" b="1"/>
            </a:lvl3pPr>
            <a:lvl4pPr marL="3129305" indent="0">
              <a:buNone/>
              <a:defRPr sz="3700" b="1"/>
            </a:lvl4pPr>
            <a:lvl5pPr marL="4172407" indent="0">
              <a:buNone/>
              <a:defRPr sz="3700" b="1"/>
            </a:lvl5pPr>
            <a:lvl6pPr marL="5215509" indent="0">
              <a:buNone/>
              <a:defRPr sz="3700" b="1"/>
            </a:lvl6pPr>
            <a:lvl7pPr marL="6258611" indent="0">
              <a:buNone/>
              <a:defRPr sz="3700" b="1"/>
            </a:lvl7pPr>
            <a:lvl8pPr marL="7301713" indent="0">
              <a:buNone/>
              <a:defRPr sz="3700" b="1"/>
            </a:lvl8pPr>
            <a:lvl9pPr marL="8344814" indent="0">
              <a:buNone/>
              <a:defRPr sz="37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756126" y="6782388"/>
            <a:ext cx="6681741" cy="12322165"/>
          </a:xfrm>
        </p:spPr>
        <p:txBody>
          <a:bodyPr/>
          <a:lstStyle>
            <a:lvl1pPr>
              <a:defRPr sz="5500"/>
            </a:lvl1pPr>
            <a:lvl2pPr>
              <a:defRPr sz="4600"/>
            </a:lvl2pPr>
            <a:lvl3pPr>
              <a:defRPr sz="41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7682034" y="4787278"/>
            <a:ext cx="6684366" cy="1995110"/>
          </a:xfrm>
        </p:spPr>
        <p:txBody>
          <a:bodyPr anchor="b"/>
          <a:lstStyle>
            <a:lvl1pPr marL="0" indent="0">
              <a:buNone/>
              <a:defRPr sz="5500" b="1"/>
            </a:lvl1pPr>
            <a:lvl2pPr marL="1043102" indent="0">
              <a:buNone/>
              <a:defRPr sz="4600" b="1"/>
            </a:lvl2pPr>
            <a:lvl3pPr marL="2086204" indent="0">
              <a:buNone/>
              <a:defRPr sz="4100" b="1"/>
            </a:lvl3pPr>
            <a:lvl4pPr marL="3129305" indent="0">
              <a:buNone/>
              <a:defRPr sz="3700" b="1"/>
            </a:lvl4pPr>
            <a:lvl5pPr marL="4172407" indent="0">
              <a:buNone/>
              <a:defRPr sz="3700" b="1"/>
            </a:lvl5pPr>
            <a:lvl6pPr marL="5215509" indent="0">
              <a:buNone/>
              <a:defRPr sz="3700" b="1"/>
            </a:lvl6pPr>
            <a:lvl7pPr marL="6258611" indent="0">
              <a:buNone/>
              <a:defRPr sz="3700" b="1"/>
            </a:lvl7pPr>
            <a:lvl8pPr marL="7301713" indent="0">
              <a:buNone/>
              <a:defRPr sz="3700" b="1"/>
            </a:lvl8pPr>
            <a:lvl9pPr marL="8344814" indent="0">
              <a:buNone/>
              <a:defRPr sz="37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7682034" y="6782388"/>
            <a:ext cx="6684366" cy="12322165"/>
          </a:xfrm>
        </p:spPr>
        <p:txBody>
          <a:bodyPr/>
          <a:lstStyle>
            <a:lvl1pPr>
              <a:defRPr sz="5500"/>
            </a:lvl1pPr>
            <a:lvl2pPr>
              <a:defRPr sz="4600"/>
            </a:lvl2pPr>
            <a:lvl3pPr>
              <a:defRPr sz="41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90508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ภาพนิ่ง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50787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16077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56127" y="851512"/>
            <a:ext cx="4975207" cy="3623874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912487" y="851513"/>
            <a:ext cx="8453912" cy="18253041"/>
          </a:xfrm>
        </p:spPr>
        <p:txBody>
          <a:bodyPr/>
          <a:lstStyle>
            <a:lvl1pPr>
              <a:defRPr sz="7300"/>
            </a:lvl1pPr>
            <a:lvl2pPr>
              <a:defRPr sz="6400"/>
            </a:lvl2pPr>
            <a:lvl3pPr>
              <a:defRPr sz="5500"/>
            </a:lvl3pPr>
            <a:lvl4pPr>
              <a:defRPr sz="4600"/>
            </a:lvl4pPr>
            <a:lvl5pPr>
              <a:defRPr sz="4600"/>
            </a:lvl5pPr>
            <a:lvl6pPr>
              <a:defRPr sz="4600"/>
            </a:lvl6pPr>
            <a:lvl7pPr>
              <a:defRPr sz="4600"/>
            </a:lvl7pPr>
            <a:lvl8pPr>
              <a:defRPr sz="4600"/>
            </a:lvl8pPr>
            <a:lvl9pPr>
              <a:defRPr sz="46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756127" y="4475387"/>
            <a:ext cx="4975207" cy="14629167"/>
          </a:xfrm>
        </p:spPr>
        <p:txBody>
          <a:bodyPr/>
          <a:lstStyle>
            <a:lvl1pPr marL="0" indent="0">
              <a:buNone/>
              <a:defRPr sz="3200"/>
            </a:lvl1pPr>
            <a:lvl2pPr marL="1043102" indent="0">
              <a:buNone/>
              <a:defRPr sz="2700"/>
            </a:lvl2pPr>
            <a:lvl3pPr marL="2086204" indent="0">
              <a:buNone/>
              <a:defRPr sz="2300"/>
            </a:lvl3pPr>
            <a:lvl4pPr marL="3129305" indent="0">
              <a:buNone/>
              <a:defRPr sz="2100"/>
            </a:lvl4pPr>
            <a:lvl5pPr marL="4172407" indent="0">
              <a:buNone/>
              <a:defRPr sz="2100"/>
            </a:lvl5pPr>
            <a:lvl6pPr marL="5215509" indent="0">
              <a:buNone/>
              <a:defRPr sz="2100"/>
            </a:lvl6pPr>
            <a:lvl7pPr marL="6258611" indent="0">
              <a:buNone/>
              <a:defRPr sz="2100"/>
            </a:lvl7pPr>
            <a:lvl8pPr marL="7301713" indent="0">
              <a:buNone/>
              <a:defRPr sz="2100"/>
            </a:lvl8pPr>
            <a:lvl9pPr marL="8344814" indent="0">
              <a:buNone/>
              <a:defRPr sz="21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54671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2964121" y="14970760"/>
            <a:ext cx="9073515" cy="1767383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2964121" y="1910950"/>
            <a:ext cx="9073515" cy="12832080"/>
          </a:xfrm>
        </p:spPr>
        <p:txBody>
          <a:bodyPr/>
          <a:lstStyle>
            <a:lvl1pPr marL="0" indent="0">
              <a:buNone/>
              <a:defRPr sz="7300"/>
            </a:lvl1pPr>
            <a:lvl2pPr marL="1043102" indent="0">
              <a:buNone/>
              <a:defRPr sz="6400"/>
            </a:lvl2pPr>
            <a:lvl3pPr marL="2086204" indent="0">
              <a:buNone/>
              <a:defRPr sz="5500"/>
            </a:lvl3pPr>
            <a:lvl4pPr marL="3129305" indent="0">
              <a:buNone/>
              <a:defRPr sz="4600"/>
            </a:lvl4pPr>
            <a:lvl5pPr marL="4172407" indent="0">
              <a:buNone/>
              <a:defRPr sz="4600"/>
            </a:lvl5pPr>
            <a:lvl6pPr marL="5215509" indent="0">
              <a:buNone/>
              <a:defRPr sz="4600"/>
            </a:lvl6pPr>
            <a:lvl7pPr marL="6258611" indent="0">
              <a:buNone/>
              <a:defRPr sz="4600"/>
            </a:lvl7pPr>
            <a:lvl8pPr marL="7301713" indent="0">
              <a:buNone/>
              <a:defRPr sz="4600"/>
            </a:lvl8pPr>
            <a:lvl9pPr marL="8344814" indent="0">
              <a:buNone/>
              <a:defRPr sz="46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2964121" y="16738143"/>
            <a:ext cx="9073515" cy="2509977"/>
          </a:xfrm>
        </p:spPr>
        <p:txBody>
          <a:bodyPr/>
          <a:lstStyle>
            <a:lvl1pPr marL="0" indent="0">
              <a:buNone/>
              <a:defRPr sz="3200"/>
            </a:lvl1pPr>
            <a:lvl2pPr marL="1043102" indent="0">
              <a:buNone/>
              <a:defRPr sz="2700"/>
            </a:lvl2pPr>
            <a:lvl3pPr marL="2086204" indent="0">
              <a:buNone/>
              <a:defRPr sz="2300"/>
            </a:lvl3pPr>
            <a:lvl4pPr marL="3129305" indent="0">
              <a:buNone/>
              <a:defRPr sz="2100"/>
            </a:lvl4pPr>
            <a:lvl5pPr marL="4172407" indent="0">
              <a:buNone/>
              <a:defRPr sz="2100"/>
            </a:lvl5pPr>
            <a:lvl6pPr marL="5215509" indent="0">
              <a:buNone/>
              <a:defRPr sz="2100"/>
            </a:lvl6pPr>
            <a:lvl7pPr marL="6258611" indent="0">
              <a:buNone/>
              <a:defRPr sz="2100"/>
            </a:lvl7pPr>
            <a:lvl8pPr marL="7301713" indent="0">
              <a:buNone/>
              <a:defRPr sz="2100"/>
            </a:lvl8pPr>
            <a:lvl9pPr marL="8344814" indent="0">
              <a:buNone/>
              <a:defRPr sz="21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82444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756126" y="856464"/>
            <a:ext cx="13610273" cy="3564467"/>
          </a:xfrm>
          <a:prstGeom prst="rect">
            <a:avLst/>
          </a:prstGeom>
        </p:spPr>
        <p:txBody>
          <a:bodyPr vert="horz" lIns="208620" tIns="104310" rIns="208620" bIns="104310" rtlCol="0" anchor="ctr">
            <a:normAutofit/>
          </a:bodyPr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756126" y="4990255"/>
            <a:ext cx="13610273" cy="14114299"/>
          </a:xfrm>
          <a:prstGeom prst="rect">
            <a:avLst/>
          </a:prstGeom>
        </p:spPr>
        <p:txBody>
          <a:bodyPr vert="horz" lIns="208620" tIns="104310" rIns="208620" bIns="104310" rtlCol="0">
            <a:normAutofit/>
          </a:bodyPr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756126" y="19822397"/>
            <a:ext cx="3528589" cy="1138649"/>
          </a:xfrm>
          <a:prstGeom prst="rect">
            <a:avLst/>
          </a:prstGeom>
        </p:spPr>
        <p:txBody>
          <a:bodyPr vert="horz" lIns="208620" tIns="104310" rIns="208620" bIns="104310" rtlCol="0" anchor="ctr"/>
          <a:lstStyle>
            <a:lvl1pPr algn="l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5BF3B-CBAE-4ED5-9C60-609E34BC2E4E}" type="datetimeFigureOut">
              <a:rPr lang="th-TH" smtClean="0"/>
              <a:pPr/>
              <a:t>28/03/67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5166863" y="19822397"/>
            <a:ext cx="4788800" cy="1138649"/>
          </a:xfrm>
          <a:prstGeom prst="rect">
            <a:avLst/>
          </a:prstGeom>
        </p:spPr>
        <p:txBody>
          <a:bodyPr vert="horz" lIns="208620" tIns="104310" rIns="208620" bIns="104310" rtlCol="0" anchor="ctr"/>
          <a:lstStyle>
            <a:lvl1pPr algn="ct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4"/>
          </p:nvPr>
        </p:nvSpPr>
        <p:spPr>
          <a:xfrm>
            <a:off x="10837810" y="19822397"/>
            <a:ext cx="3528589" cy="1138649"/>
          </a:xfrm>
          <a:prstGeom prst="rect">
            <a:avLst/>
          </a:prstGeom>
        </p:spPr>
        <p:txBody>
          <a:bodyPr vert="horz" lIns="208620" tIns="104310" rIns="208620" bIns="104310" rtlCol="0" anchor="ctr"/>
          <a:lstStyle>
            <a:lvl1pPr algn="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0CA7B-C542-4EFF-859B-C7B217F24E0E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64152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86204" rtl="0" eaLnBrk="1" latinLnBrk="0" hangingPunct="1">
        <a:spcBef>
          <a:spcPct val="0"/>
        </a:spcBef>
        <a:buNone/>
        <a:defRPr sz="10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82326" indent="-782326" algn="l" defTabSz="2086204" rtl="0" eaLnBrk="1" latinLnBrk="0" hangingPunct="1">
        <a:spcBef>
          <a:spcPct val="20000"/>
        </a:spcBef>
        <a:buFont typeface="Arial" panose="020B0604020202020204" pitchFamily="34" charset="0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1pPr>
      <a:lvl2pPr marL="1695040" indent="-651939" algn="l" defTabSz="2086204" rtl="0" eaLnBrk="1" latinLnBrk="0" hangingPunct="1">
        <a:spcBef>
          <a:spcPct val="20000"/>
        </a:spcBef>
        <a:buFont typeface="Arial" panose="020B0604020202020204" pitchFamily="34" charset="0"/>
        <a:buChar char="–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2607755" indent="-521551" algn="l" defTabSz="2086204" rtl="0" eaLnBrk="1" latinLnBrk="0" hangingPunct="1">
        <a:spcBef>
          <a:spcPct val="20000"/>
        </a:spcBef>
        <a:buFont typeface="Arial" panose="020B0604020202020204" pitchFamily="34" charset="0"/>
        <a:buChar char="•"/>
        <a:defRPr sz="5500" kern="1200">
          <a:solidFill>
            <a:schemeClr val="tx1"/>
          </a:solidFill>
          <a:latin typeface="+mn-lt"/>
          <a:ea typeface="+mn-ea"/>
          <a:cs typeface="+mn-cs"/>
        </a:defRPr>
      </a:lvl3pPr>
      <a:lvl4pPr marL="3650856" indent="-521551" algn="l" defTabSz="2086204" rtl="0" eaLnBrk="1" latinLnBrk="0" hangingPunct="1">
        <a:spcBef>
          <a:spcPct val="20000"/>
        </a:spcBef>
        <a:buFont typeface="Arial" panose="020B0604020202020204" pitchFamily="34" charset="0"/>
        <a:buChar char="–"/>
        <a:defRPr sz="4600" kern="1200">
          <a:solidFill>
            <a:schemeClr val="tx1"/>
          </a:solidFill>
          <a:latin typeface="+mn-lt"/>
          <a:ea typeface="+mn-ea"/>
          <a:cs typeface="+mn-cs"/>
        </a:defRPr>
      </a:lvl4pPr>
      <a:lvl5pPr marL="4693958" indent="-521551" algn="l" defTabSz="2086204" rtl="0" eaLnBrk="1" latinLnBrk="0" hangingPunct="1">
        <a:spcBef>
          <a:spcPct val="20000"/>
        </a:spcBef>
        <a:buFont typeface="Arial" panose="020B0604020202020204" pitchFamily="34" charset="0"/>
        <a:buChar char="»"/>
        <a:defRPr sz="4600" kern="1200">
          <a:solidFill>
            <a:schemeClr val="tx1"/>
          </a:solidFill>
          <a:latin typeface="+mn-lt"/>
          <a:ea typeface="+mn-ea"/>
          <a:cs typeface="+mn-cs"/>
        </a:defRPr>
      </a:lvl5pPr>
      <a:lvl6pPr marL="5737060" indent="-521551" algn="l" defTabSz="2086204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6780162" indent="-521551" algn="l" defTabSz="2086204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7823264" indent="-521551" algn="l" defTabSz="2086204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8866365" indent="-521551" algn="l" defTabSz="2086204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2086204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043102" algn="l" defTabSz="2086204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2086204" algn="l" defTabSz="2086204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3129305" algn="l" defTabSz="2086204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4172407" algn="l" defTabSz="2086204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5215509" algn="l" defTabSz="2086204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6pPr>
      <a:lvl7pPr marL="6258611" algn="l" defTabSz="2086204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7pPr>
      <a:lvl8pPr marL="7301713" algn="l" defTabSz="2086204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8pPr>
      <a:lvl9pPr marL="8344814" algn="l" defTabSz="2086204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3" Type="http://schemas.microsoft.com/office/2007/relationships/hdphoto" Target="../media/hdphoto1.wdp"/><Relationship Id="rId21" Type="http://schemas.openxmlformats.org/officeDocument/2006/relationships/image" Target="../media/image16.jpeg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17" Type="http://schemas.openxmlformats.org/officeDocument/2006/relationships/image" Target="../media/image12.png"/><Relationship Id="rId2" Type="http://schemas.openxmlformats.org/officeDocument/2006/relationships/image" Target="../media/image1.png"/><Relationship Id="rId16" Type="http://schemas.openxmlformats.org/officeDocument/2006/relationships/image" Target="../media/image11.png"/><Relationship Id="rId20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6.png"/><Relationship Id="rId5" Type="http://schemas.openxmlformats.org/officeDocument/2006/relationships/customXml" Target="../ink/ink1.xml"/><Relationship Id="rId15" Type="http://schemas.openxmlformats.org/officeDocument/2006/relationships/image" Target="../media/image10.png"/><Relationship Id="rId10" Type="http://schemas.openxmlformats.org/officeDocument/2006/relationships/image" Target="../media/image3.png"/><Relationship Id="rId19" Type="http://schemas.openxmlformats.org/officeDocument/2006/relationships/image" Target="../media/image14.png"/><Relationship Id="rId4" Type="http://schemas.openxmlformats.org/officeDocument/2006/relationships/image" Target="../media/image2.jpeg"/><Relationship Id="rId9" Type="http://schemas.openxmlformats.org/officeDocument/2006/relationships/image" Target="../media/image5.pn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Kyle Ferrin - Root: Board Game Art">
            <a:extLst>
              <a:ext uri="{FF2B5EF4-FFF2-40B4-BE49-F238E27FC236}">
                <a16:creationId xmlns:a16="http://schemas.microsoft.com/office/drawing/2014/main" id="{ABB55EC8-5DE3-41BF-43D7-82546AE233E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contras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06"/>
          <a:stretch/>
        </p:blipFill>
        <p:spPr bwMode="auto">
          <a:xfrm>
            <a:off x="-1" y="0"/>
            <a:ext cx="15122525" cy="2138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0" y="2916536"/>
            <a:ext cx="15122525" cy="144016"/>
          </a:xfrm>
          <a:prstGeom prst="rect">
            <a:avLst/>
          </a:prstGeom>
          <a:solidFill>
            <a:srgbClr val="ED7D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7D1F776-C8ED-F4D9-28D3-05207D789100}"/>
              </a:ext>
            </a:extLst>
          </p:cNvPr>
          <p:cNvSpPr/>
          <p:nvPr/>
        </p:nvSpPr>
        <p:spPr>
          <a:xfrm>
            <a:off x="-6337" y="-11140"/>
            <a:ext cx="15122525" cy="2927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TextBox 6"/>
          <p:cNvSpPr txBox="1"/>
          <p:nvPr/>
        </p:nvSpPr>
        <p:spPr>
          <a:xfrm>
            <a:off x="10019103" y="252240"/>
            <a:ext cx="47702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+mj-lt"/>
                <a:cs typeface="TH SarabunPSK" panose="020B0500040200020003" pitchFamily="34" charset="-34"/>
              </a:rPr>
              <a:t>Project No. P003-2/66,  Academic Year 2023</a:t>
            </a:r>
            <a:endParaRPr lang="th-TH" sz="2000" dirty="0">
              <a:latin typeface="+mj-lt"/>
              <a:cs typeface="TH SarabunPSK" panose="020B0500040200020003" pitchFamily="34" charset="-34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49338" y="828304"/>
            <a:ext cx="12601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j-lt"/>
                <a:cs typeface="TH SarabunPSK" panose="020B0500040200020003" pitchFamily="34" charset="-34"/>
              </a:rPr>
              <a:t>Artificial Intelligence for Root Board Game</a:t>
            </a:r>
          </a:p>
          <a:p>
            <a:pPr algn="ctr"/>
            <a:r>
              <a:rPr lang="en-US" sz="2800" b="1" dirty="0">
                <a:latin typeface="+mj-lt"/>
                <a:cs typeface="TH SarabunPSK" panose="020B0500040200020003" pitchFamily="34" charset="-34"/>
              </a:rPr>
              <a:t>Baangkok Vanijyananda, Pawaret Dilokwuttisit, Advisor: Kasemsit Teeyapan</a:t>
            </a:r>
          </a:p>
          <a:p>
            <a:pPr algn="ctr"/>
            <a:r>
              <a:rPr lang="en-US" sz="2400" b="1" dirty="0">
                <a:effectLst/>
                <a:latin typeface="+mj-lt"/>
                <a:cs typeface="TH SarabunPSK" panose="020B0500040200020003" pitchFamily="34" charset="-34"/>
              </a:rPr>
              <a:t>Computer Engineering, Faculty of Engineering, Chiang Mai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88454" y="20648610"/>
            <a:ext cx="14699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bg1"/>
                </a:solidFill>
                <a:latin typeface="Eras Medium ITC" panose="020B0602030504020804" pitchFamily="34" charset="0"/>
                <a:cs typeface="TH SarabunPSK" panose="020B0500040200020003" pitchFamily="34" charset="-34"/>
              </a:rPr>
              <a:t>Computer Engineering, Faculty of Engineering, Chiang Mai University</a:t>
            </a:r>
            <a:endParaRPr lang="th-TH" sz="3600" b="1" dirty="0">
              <a:solidFill>
                <a:schemeClr val="bg1"/>
              </a:solidFill>
              <a:latin typeface="Eras Medium ITC" panose="020B0602030504020804" pitchFamily="34" charset="0"/>
              <a:cs typeface="TH SarabunPSK" panose="020B0500040200020003" pitchFamily="34" charset="-34"/>
            </a:endParaRPr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43"/>
          <a:stretch/>
        </p:blipFill>
        <p:spPr bwMode="auto">
          <a:xfrm>
            <a:off x="504478" y="324248"/>
            <a:ext cx="2441698" cy="233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319378E-C0B0-67CC-7D32-1F7612846FF6}"/>
                  </a:ext>
                </a:extLst>
              </p14:cNvPr>
              <p14:cNvContentPartPr/>
              <p14:nvPr/>
            </p14:nvContentPartPr>
            <p14:xfrm>
              <a:off x="21219141" y="9466454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319378E-C0B0-67CC-7D32-1F7612846FF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210141" y="945745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8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BB1F753-D7C3-BA2D-D4A5-6FF03C678730}"/>
                  </a:ext>
                </a:extLst>
              </p14:cNvPr>
              <p14:cNvContentPartPr/>
              <p14:nvPr/>
            </p14:nvContentPartPr>
            <p14:xfrm>
              <a:off x="21272781" y="6588614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BB1F753-D7C3-BA2D-D4A5-6FF03C67873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264141" y="6579974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1AFECD59-5221-5014-8625-B6BE487E1896}"/>
              </a:ext>
            </a:extLst>
          </p:cNvPr>
          <p:cNvSpPr txBox="1"/>
          <p:nvPr/>
        </p:nvSpPr>
        <p:spPr>
          <a:xfrm>
            <a:off x="792509" y="4295005"/>
            <a:ext cx="13537505" cy="735270"/>
          </a:xfrm>
          <a:prstGeom prst="roundRect">
            <a:avLst>
              <a:gd name="adj" fmla="val 7211"/>
            </a:avLst>
          </a:prstGeom>
          <a:solidFill>
            <a:srgbClr val="FFFFFF">
              <a:alpha val="89804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A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video game version of Root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was released in 2020, but there are multiple reports by its players that the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AIs make awful decisions 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that no humans would ever make in a similar situation. i.e., their AIs are bad. Especially Eyrie Dynasties’ AI.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BBFD5F-B9CC-606A-B3C3-8F038A7030D8}"/>
              </a:ext>
            </a:extLst>
          </p:cNvPr>
          <p:cNvSpPr txBox="1"/>
          <p:nvPr/>
        </p:nvSpPr>
        <p:spPr>
          <a:xfrm>
            <a:off x="788976" y="6091479"/>
            <a:ext cx="7996422" cy="1361837"/>
          </a:xfrm>
          <a:prstGeom prst="roundRect">
            <a:avLst>
              <a:gd name="adj" fmla="val 6079"/>
            </a:avLst>
          </a:prstGeom>
          <a:solidFill>
            <a:srgbClr val="FFFFFF">
              <a:alpha val="89804"/>
            </a:srgb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To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create an artificial intelligence 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(AI) that can play the board game “Root”.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To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find the best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Monte Carlo Tree Search (MCTS)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algorithm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variant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for playing the board game “Root” for each faction.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4F7F63-1031-C76D-B230-E1FE9B155BDF}"/>
              </a:ext>
            </a:extLst>
          </p:cNvPr>
          <p:cNvSpPr txBox="1"/>
          <p:nvPr/>
        </p:nvSpPr>
        <p:spPr>
          <a:xfrm>
            <a:off x="785442" y="8460898"/>
            <a:ext cx="7996423" cy="2917686"/>
          </a:xfrm>
          <a:prstGeom prst="roundRect">
            <a:avLst>
              <a:gd name="adj" fmla="val 3465"/>
            </a:avLst>
          </a:prstGeom>
          <a:solidFill>
            <a:srgbClr val="FFFFFF">
              <a:alpha val="89804"/>
            </a:srgb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Create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a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minimal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version of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Root video game.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Implement the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Open-Loop MCTS algorithm.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Create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108 MCTS variant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s for each faction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and have them fight against the other faction with the </a:t>
            </a:r>
            <a:r>
              <a:rPr lang="en-US" sz="2000" i="1" dirty="0">
                <a:latin typeface="Abadi" panose="020F0502020204030204" pitchFamily="34" charset="0"/>
                <a:cs typeface="Arial" panose="020B0604020202020204" pitchFamily="34" charset="0"/>
              </a:rPr>
              <a:t>base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MCTS variant → total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216 battles x 100 rounds.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Top 5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variants with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highest win rate 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for each faction face a “Team-Round Robin” fight, i.e., they all fight each other.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The variant from each faction with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highest average win rate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will be the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best variant for that faction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ACAFE3-A674-CAE9-9ACF-7B2392ACC58C}"/>
              </a:ext>
            </a:extLst>
          </p:cNvPr>
          <p:cNvSpPr txBox="1"/>
          <p:nvPr/>
        </p:nvSpPr>
        <p:spPr>
          <a:xfrm>
            <a:off x="797556" y="16045442"/>
            <a:ext cx="5467562" cy="2917686"/>
          </a:xfrm>
          <a:prstGeom prst="roundRect">
            <a:avLst>
              <a:gd name="adj" fmla="val 3465"/>
            </a:avLst>
          </a:prstGeom>
          <a:solidFill>
            <a:srgbClr val="FFFFFF">
              <a:alpha val="89804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The best MCTS variant for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Marquise de Cat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achieved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56.0%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average win rate with the following parameters: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B0604020104020204" pitchFamily="34" charset="0"/>
                <a:cs typeface="Arial" panose="020B0604020202020204" pitchFamily="34" charset="0"/>
              </a:rPr>
              <a:t>reward-function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 err="1">
                <a:latin typeface="Abadi" panose="020B0604020104020204" pitchFamily="34" charset="0"/>
                <a:cs typeface="Arial" panose="020B0604020202020204" pitchFamily="34" charset="0"/>
              </a:rPr>
              <a:t>vp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-difference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B0604020104020204" pitchFamily="34" charset="0"/>
                <a:cs typeface="Arial" panose="020B0604020202020204" pitchFamily="34" charset="0"/>
              </a:rPr>
              <a:t>expand-count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200 nodes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B0604020104020204" pitchFamily="34" charset="0"/>
                <a:cs typeface="Arial" panose="020B0604020202020204" pitchFamily="34" charset="0"/>
              </a:rPr>
              <a:t>rollout-count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1 rollout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B0604020104020204" pitchFamily="34" charset="0"/>
                <a:cs typeface="Arial" panose="020B0604020202020204" pitchFamily="34" charset="0"/>
              </a:rPr>
              <a:t>time-limit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no-limit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B0604020104020204" pitchFamily="34" charset="0"/>
                <a:cs typeface="Arial" panose="020B0604020202020204" pitchFamily="34" charset="0"/>
              </a:rPr>
              <a:t>action-count-limit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100 actions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B0604020104020204" pitchFamily="34" charset="0"/>
                <a:cs typeface="Arial" panose="020B0604020202020204" pitchFamily="34" charset="0"/>
              </a:rPr>
              <a:t>best-action-policy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max</a:t>
            </a:r>
            <a:endParaRPr lang="en-US" sz="2000" dirty="0"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BDFF6B-6290-1152-3DF0-6C967ADFE0E2}"/>
              </a:ext>
            </a:extLst>
          </p:cNvPr>
          <p:cNvSpPr txBox="1"/>
          <p:nvPr/>
        </p:nvSpPr>
        <p:spPr>
          <a:xfrm>
            <a:off x="9001422" y="16045442"/>
            <a:ext cx="5467562" cy="2917686"/>
          </a:xfrm>
          <a:prstGeom prst="roundRect">
            <a:avLst>
              <a:gd name="adj" fmla="val 3465"/>
            </a:avLst>
          </a:prstGeom>
          <a:solidFill>
            <a:srgbClr val="FFFFFF">
              <a:alpha val="89804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The best MCTS variant for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Eyrie Dynasties 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achieved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63.4%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average win rate with the following parameters: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F0502020204030204" pitchFamily="34" charset="0"/>
                <a:cs typeface="Arial" panose="020B0604020202020204" pitchFamily="34" charset="0"/>
              </a:rPr>
              <a:t>reward-function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 err="1">
                <a:latin typeface="Abadi" panose="020F0502020204030204" pitchFamily="34" charset="0"/>
                <a:cs typeface="Arial" panose="020B0604020202020204" pitchFamily="34" charset="0"/>
              </a:rPr>
              <a:t>vp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-difference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F0502020204030204" pitchFamily="34" charset="0"/>
                <a:cs typeface="Arial" panose="020B0604020202020204" pitchFamily="34" charset="0"/>
              </a:rPr>
              <a:t>expand-count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200 nodes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F0502020204030204" pitchFamily="34" charset="0"/>
                <a:cs typeface="Arial" panose="020B0604020202020204" pitchFamily="34" charset="0"/>
              </a:rPr>
              <a:t>rollout-count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1 rollout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F0502020204030204" pitchFamily="34" charset="0"/>
                <a:cs typeface="Arial" panose="020B0604020202020204" pitchFamily="34" charset="0"/>
              </a:rPr>
              <a:t>time-limit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no-limit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F0502020204030204" pitchFamily="34" charset="0"/>
                <a:cs typeface="Arial" panose="020B0604020202020204" pitchFamily="34" charset="0"/>
              </a:rPr>
              <a:t>action-count-limit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20 actions</a:t>
            </a:r>
          </a:p>
          <a:p>
            <a:pPr marL="1386002" lvl="1" indent="-342900">
              <a:buFont typeface="Arial" panose="020B0604020202020204" pitchFamily="34" charset="0"/>
              <a:buChar char="•"/>
            </a:pPr>
            <a:r>
              <a:rPr lang="en-US" sz="2000" i="1" dirty="0">
                <a:latin typeface="Abadi" panose="020F0502020204030204" pitchFamily="34" charset="0"/>
                <a:cs typeface="Arial" panose="020B0604020202020204" pitchFamily="34" charset="0"/>
              </a:rPr>
              <a:t>best-action-policy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robust</a:t>
            </a:r>
            <a:endParaRPr lang="en-US" sz="2000" dirty="0">
              <a:latin typeface="Abad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510CA4-911A-E719-04BF-DFD4833BF22F}"/>
              </a:ext>
            </a:extLst>
          </p:cNvPr>
          <p:cNvGrpSpPr/>
          <p:nvPr/>
        </p:nvGrpSpPr>
        <p:grpSpPr>
          <a:xfrm>
            <a:off x="792509" y="4920928"/>
            <a:ext cx="2738828" cy="1258748"/>
            <a:chOff x="792509" y="6009622"/>
            <a:chExt cx="2738828" cy="125874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D5FF2CD-C5FE-A623-0EA8-8AB0013728FA}"/>
                </a:ext>
              </a:extLst>
            </p:cNvPr>
            <p:cNvSpPr txBox="1"/>
            <p:nvPr/>
          </p:nvSpPr>
          <p:spPr>
            <a:xfrm>
              <a:off x="792509" y="6457736"/>
              <a:ext cx="2300723" cy="578882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Abadi" panose="020F0502020204030204" pitchFamily="34" charset="0"/>
                  <a:cs typeface="Arial" panose="020B0604020202020204" pitchFamily="34" charset="0"/>
                </a:rPr>
                <a:t>Objectives</a:t>
              </a:r>
            </a:p>
          </p:txBody>
        </p:sp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EA798289-3F89-0A3F-4D08-0183BBF575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417829" y="6009622"/>
              <a:ext cx="1113508" cy="1258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7637602-976F-CA26-8999-1388CAEAD377}"/>
              </a:ext>
            </a:extLst>
          </p:cNvPr>
          <p:cNvGrpSpPr/>
          <p:nvPr/>
        </p:nvGrpSpPr>
        <p:grpSpPr>
          <a:xfrm>
            <a:off x="796043" y="3207919"/>
            <a:ext cx="2802591" cy="1027120"/>
            <a:chOff x="796043" y="3717447"/>
            <a:chExt cx="2802591" cy="102712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453690-A6AB-6645-800A-310F62B32557}"/>
                </a:ext>
              </a:extLst>
            </p:cNvPr>
            <p:cNvSpPr txBox="1"/>
            <p:nvPr/>
          </p:nvSpPr>
          <p:spPr>
            <a:xfrm>
              <a:off x="796043" y="4121508"/>
              <a:ext cx="2300723" cy="578882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Abadi" panose="020F0502020204030204" pitchFamily="34" charset="0"/>
                  <a:cs typeface="Arial" panose="020B0604020202020204" pitchFamily="34" charset="0"/>
                </a:rPr>
                <a:t>Introduction</a:t>
              </a:r>
            </a:p>
          </p:txBody>
        </p:sp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B98C10CF-C87E-22CD-3065-70D7B8E73A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623112" y="3717447"/>
              <a:ext cx="975522" cy="102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6" name="Picture 12" descr="Eyrie Dynasties | Root Wiki | Fandom">
            <a:extLst>
              <a:ext uri="{FF2B5EF4-FFF2-40B4-BE49-F238E27FC236}">
                <a16:creationId xmlns:a16="http://schemas.microsoft.com/office/drawing/2014/main" id="{D0F82EBC-6E0A-2802-CF1A-48CF7B64A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199" y="16790729"/>
            <a:ext cx="1796094" cy="1796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Marquise de Cat | Root Wiki | Fandom">
            <a:extLst>
              <a:ext uri="{FF2B5EF4-FFF2-40B4-BE49-F238E27FC236}">
                <a16:creationId xmlns:a16="http://schemas.microsoft.com/office/drawing/2014/main" id="{F2582851-56C5-B602-C9B7-9CB7456D5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9865" y="16824966"/>
            <a:ext cx="1796094" cy="1796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Lightning Hand Drawn Doodle PNG &amp; SVG Design For T-Shirts">
            <a:extLst>
              <a:ext uri="{FF2B5EF4-FFF2-40B4-BE49-F238E27FC236}">
                <a16:creationId xmlns:a16="http://schemas.microsoft.com/office/drawing/2014/main" id="{E50F1FF6-A957-B2EC-3146-5FD55D4BB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duotone>
              <a:prstClr val="black"/>
              <a:srgbClr val="F3BD5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170436" y="17091795"/>
            <a:ext cx="1337287" cy="1337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37567F7-130A-B419-B611-9A0A72B1B4E2}"/>
              </a:ext>
            </a:extLst>
          </p:cNvPr>
          <p:cNvGrpSpPr/>
          <p:nvPr/>
        </p:nvGrpSpPr>
        <p:grpSpPr>
          <a:xfrm>
            <a:off x="788976" y="7586977"/>
            <a:ext cx="2575309" cy="911274"/>
            <a:chOff x="788976" y="8879611"/>
            <a:chExt cx="2575309" cy="91127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A2180E2-FDBB-E65B-DC05-F6B31351A594}"/>
                </a:ext>
              </a:extLst>
            </p:cNvPr>
            <p:cNvSpPr txBox="1"/>
            <p:nvPr/>
          </p:nvSpPr>
          <p:spPr>
            <a:xfrm>
              <a:off x="788976" y="9088263"/>
              <a:ext cx="2300723" cy="578882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Abadi" panose="020F0502020204030204" pitchFamily="34" charset="0"/>
                  <a:cs typeface="Arial" panose="020B0604020202020204" pitchFamily="34" charset="0"/>
                </a:rPr>
                <a:t>Methods</a:t>
              </a:r>
            </a:p>
          </p:txBody>
        </p:sp>
        <p:pic>
          <p:nvPicPr>
            <p:cNvPr id="1046" name="Picture 22">
              <a:extLst>
                <a:ext uri="{FF2B5EF4-FFF2-40B4-BE49-F238E27FC236}">
                  <a16:creationId xmlns:a16="http://schemas.microsoft.com/office/drawing/2014/main" id="{311B3968-A243-6F22-3F28-49641DBD7C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34278" y="8879611"/>
              <a:ext cx="1030007" cy="911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5A7EA35B-2673-9098-7100-C5FEBF1EB62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043041" y="8322948"/>
            <a:ext cx="5506905" cy="3087139"/>
          </a:xfrm>
          <a:prstGeom prst="rect">
            <a:avLst/>
          </a:prstGeom>
          <a:effectLst>
            <a:outerShdw blurRad="152400" dist="101600" dir="5400000" algn="ctr" rotWithShape="0">
              <a:schemeClr val="tx1">
                <a:alpha val="80000"/>
              </a:schemeClr>
            </a:outerShdw>
          </a:effec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61758613-F3E1-7D3E-437D-C661FC6C6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0246" y="5341358"/>
            <a:ext cx="4720477" cy="2061893"/>
          </a:xfrm>
          <a:prstGeom prst="rect">
            <a:avLst/>
          </a:prstGeom>
          <a:noFill/>
          <a:effectLst>
            <a:outerShdw blurRad="152400" dist="101600" dir="5400000" algn="t" rotWithShape="0">
              <a:prstClr val="black">
                <a:alpha val="8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9373838-F6DA-F535-9393-A6F5E97B289C}"/>
              </a:ext>
            </a:extLst>
          </p:cNvPr>
          <p:cNvGrpSpPr/>
          <p:nvPr/>
        </p:nvGrpSpPr>
        <p:grpSpPr>
          <a:xfrm>
            <a:off x="801089" y="11320197"/>
            <a:ext cx="2730248" cy="1020485"/>
            <a:chOff x="801089" y="13417036"/>
            <a:chExt cx="2730248" cy="102048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D2C5457-83BB-15A4-EA63-F295ECF22A46}"/>
                </a:ext>
              </a:extLst>
            </p:cNvPr>
            <p:cNvSpPr txBox="1"/>
            <p:nvPr/>
          </p:nvSpPr>
          <p:spPr>
            <a:xfrm>
              <a:off x="801089" y="13717348"/>
              <a:ext cx="2300723" cy="578882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Abadi" panose="020F0502020204030204" pitchFamily="34" charset="0"/>
                  <a:cs typeface="Arial" panose="020B0604020202020204" pitchFamily="34" charset="0"/>
                </a:rPr>
                <a:t>Results</a:t>
              </a:r>
            </a:p>
          </p:txBody>
        </p:sp>
        <p:pic>
          <p:nvPicPr>
            <p:cNvPr id="1048" name="Picture 24">
              <a:extLst>
                <a:ext uri="{FF2B5EF4-FFF2-40B4-BE49-F238E27FC236}">
                  <a16:creationId xmlns:a16="http://schemas.microsoft.com/office/drawing/2014/main" id="{6C799511-1E00-0B7E-3408-D065F73CD6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3529" y="13417036"/>
              <a:ext cx="1217808" cy="1020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6F3ACFEE-C2A6-061A-7920-93A16E075208}"/>
              </a:ext>
            </a:extLst>
          </p:cNvPr>
          <p:cNvSpPr txBox="1"/>
          <p:nvPr/>
        </p:nvSpPr>
        <p:spPr>
          <a:xfrm>
            <a:off x="3816846" y="19195774"/>
            <a:ext cx="10652138" cy="1025485"/>
          </a:xfrm>
          <a:prstGeom prst="roundRect">
            <a:avLst>
              <a:gd name="adj" fmla="val 2459"/>
            </a:avLst>
          </a:prstGeom>
          <a:solidFill>
            <a:srgbClr val="FFFFFF">
              <a:alpha val="89804"/>
            </a:srgb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Our AIs are intelligent!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 Our AIs’ average turns-to-win are 15.39 turns for Marquise and 13.68 turns for Eyrie. An average game of human versus human lasts 14 - 20 turns!</a:t>
            </a:r>
            <a:endParaRPr lang="en-US" sz="2000" b="1" dirty="0">
              <a:latin typeface="Abad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We have created two intelligent AIs </a:t>
            </a:r>
            <a:r>
              <a:rPr lang="en-US" sz="2000" b="1" dirty="0">
                <a:latin typeface="Abadi" panose="020F0502020204030204" pitchFamily="34" charset="0"/>
                <a:cs typeface="Arial" panose="020B0604020202020204" pitchFamily="34" charset="0"/>
              </a:rPr>
              <a:t>using MCTS algorithm</a:t>
            </a:r>
            <a:r>
              <a:rPr lang="en-US" sz="2000" dirty="0">
                <a:latin typeface="Abadi" panose="020F0502020204030204" pitchFamily="34" charset="0"/>
                <a:cs typeface="Arial" panose="020B0604020202020204" pitchFamily="34" charset="0"/>
              </a:rPr>
              <a:t>!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FDBEBB-E4B8-54AC-0C9B-3CC1C7FC866F}"/>
              </a:ext>
            </a:extLst>
          </p:cNvPr>
          <p:cNvGrpSpPr/>
          <p:nvPr/>
        </p:nvGrpSpPr>
        <p:grpSpPr>
          <a:xfrm>
            <a:off x="796043" y="19144245"/>
            <a:ext cx="2704019" cy="1083358"/>
            <a:chOff x="796043" y="18742305"/>
            <a:chExt cx="2704019" cy="108335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DE0A3A6-A33E-94C1-9B54-476B0D4DB43D}"/>
                </a:ext>
              </a:extLst>
            </p:cNvPr>
            <p:cNvSpPr txBox="1"/>
            <p:nvPr/>
          </p:nvSpPr>
          <p:spPr>
            <a:xfrm>
              <a:off x="796043" y="19017136"/>
              <a:ext cx="2300723" cy="578882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Abadi" panose="020F0502020204030204" pitchFamily="34" charset="0"/>
                  <a:cs typeface="Arial" panose="020B0604020202020204" pitchFamily="34" charset="0"/>
                </a:rPr>
                <a:t>Conclusion</a:t>
              </a:r>
            </a:p>
          </p:txBody>
        </p:sp>
        <p:pic>
          <p:nvPicPr>
            <p:cNvPr id="1050" name="Picture 26">
              <a:extLst>
                <a:ext uri="{FF2B5EF4-FFF2-40B4-BE49-F238E27FC236}">
                  <a16:creationId xmlns:a16="http://schemas.microsoft.com/office/drawing/2014/main" id="{C1608089-E97F-87E6-475C-38ED144A34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79336" y="18742305"/>
              <a:ext cx="820726" cy="10833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Picture 2">
            <a:extLst>
              <a:ext uri="{FF2B5EF4-FFF2-40B4-BE49-F238E27FC236}">
                <a16:creationId xmlns:a16="http://schemas.microsoft.com/office/drawing/2014/main" id="{83D92F33-6F2E-A2C7-FA56-A2CD9C709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6012" y="12324867"/>
            <a:ext cx="5045424" cy="3604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EEA37E6-670A-D72C-7072-429FFCF21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89" y="12330578"/>
            <a:ext cx="5045424" cy="3604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B190CF2-C859-3EDC-376F-A65403328E1B}"/>
              </a:ext>
            </a:extLst>
          </p:cNvPr>
          <p:cNvSpPr txBox="1"/>
          <p:nvPr/>
        </p:nvSpPr>
        <p:spPr>
          <a:xfrm>
            <a:off x="9347770" y="12382380"/>
            <a:ext cx="4901908" cy="345103"/>
          </a:xfrm>
          <a:prstGeom prst="roundRect">
            <a:avLst>
              <a:gd name="adj" fmla="val 3465"/>
            </a:avLst>
          </a:prstGeom>
          <a:solidFill>
            <a:srgbClr val="FFFFFF">
              <a:alpha val="89804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badi" panose="020F0502020204030204" pitchFamily="34" charset="0"/>
                <a:cs typeface="Arial" panose="020B0604020202020204" pitchFamily="34" charset="0"/>
              </a:rPr>
              <a:t>Phase 2 top 5 Marquise VS top 5 Eyrie</a:t>
            </a:r>
            <a:endParaRPr lang="en-US" sz="1600" b="1" dirty="0"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49C6BC-4AB0-6E68-5B68-47B8357C623D}"/>
              </a:ext>
            </a:extLst>
          </p:cNvPr>
          <p:cNvSpPr txBox="1"/>
          <p:nvPr/>
        </p:nvSpPr>
        <p:spPr>
          <a:xfrm>
            <a:off x="1458308" y="12540856"/>
            <a:ext cx="3730986" cy="345103"/>
          </a:xfrm>
          <a:prstGeom prst="roundRect">
            <a:avLst>
              <a:gd name="adj" fmla="val 3465"/>
            </a:avLst>
          </a:prstGeom>
          <a:solidFill>
            <a:srgbClr val="FFFFFF">
              <a:alpha val="89804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badi" panose="020F0502020204030204" pitchFamily="34" charset="0"/>
                <a:cs typeface="Arial" panose="020B0604020202020204" pitchFamily="34" charset="0"/>
              </a:rPr>
              <a:t>Phase 1 all variants’ win rate</a:t>
            </a:r>
            <a:endParaRPr lang="en-US" sz="1600" b="1" dirty="0"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9794E03-7DFE-BBFE-B6F7-6C781E1BBC6B}"/>
              </a:ext>
            </a:extLst>
          </p:cNvPr>
          <p:cNvSpPr txBox="1"/>
          <p:nvPr/>
        </p:nvSpPr>
        <p:spPr>
          <a:xfrm>
            <a:off x="6022617" y="12853662"/>
            <a:ext cx="3095560" cy="2290227"/>
          </a:xfrm>
          <a:prstGeom prst="roundRect">
            <a:avLst>
              <a:gd name="adj" fmla="val 3465"/>
            </a:avLst>
          </a:prstGeom>
          <a:solidFill>
            <a:srgbClr val="FFFFFF">
              <a:alpha val="89804"/>
            </a:srgb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Marquise faction is 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easier to play 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but has 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less potential 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to earn VPs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Eyrie faction is 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harder to play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 but has </a:t>
            </a:r>
            <a:r>
              <a:rPr lang="en-US" sz="2000" b="1" dirty="0">
                <a:latin typeface="Abadi" panose="020B0604020104020204" pitchFamily="34" charset="0"/>
                <a:cs typeface="Arial" panose="020B0604020202020204" pitchFamily="34" charset="0"/>
              </a:rPr>
              <a:t>more potential</a:t>
            </a:r>
            <a:r>
              <a:rPr lang="en-US" sz="2000" dirty="0">
                <a:latin typeface="Abadi" panose="020B0604020104020204" pitchFamily="34" charset="0"/>
                <a:cs typeface="Arial" panose="020B0604020202020204" pitchFamily="34" charset="0"/>
              </a:rPr>
              <a:t> to earn VPs</a:t>
            </a:r>
          </a:p>
        </p:txBody>
      </p:sp>
    </p:spTree>
    <p:extLst>
      <p:ext uri="{BB962C8B-B14F-4D97-AF65-F5344CB8AC3E}">
        <p14:creationId xmlns:p14="http://schemas.microsoft.com/office/powerpoint/2010/main" val="264653973"/>
      </p:ext>
    </p:extLst>
  </p:cSld>
  <p:clrMapOvr>
    <a:masterClrMapping/>
  </p:clrMapOvr>
</p:sld>
</file>

<file path=ppt/theme/theme1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730</TotalTime>
  <Words>397</Words>
  <Application>Microsoft Office PowerPoint</Application>
  <PresentationFormat>Custom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Abadi</vt:lpstr>
      <vt:lpstr>Arial</vt:lpstr>
      <vt:lpstr>Calibri</vt:lpstr>
      <vt:lpstr>Eras Medium ITC</vt:lpstr>
      <vt:lpstr>ชุดรูปแบบของ Office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Dreamie</dc:creator>
  <cp:lastModifiedBy>BAANGKOK VANIJYANANDA</cp:lastModifiedBy>
  <cp:revision>74</cp:revision>
  <dcterms:created xsi:type="dcterms:W3CDTF">2015-04-16T16:19:21Z</dcterms:created>
  <dcterms:modified xsi:type="dcterms:W3CDTF">2024-03-28T15:57:47Z</dcterms:modified>
</cp:coreProperties>
</file>